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1520">
          <p15:clr>
            <a:srgbClr val="A4A3A4"/>
          </p15:clr>
        </p15:guide>
        <p15:guide id="2" pos="155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91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BF1C77-7568-4493-A124-A13118143580}" type="datetimeFigureOut">
              <a:rPr lang="en-US" smtClean="0"/>
              <a:t>8/6/2019</a:t>
            </a:fld>
            <a:endParaRPr lang="en-US" dirty="0"/>
          </a:p>
        </p:txBody>
      </p:sp>
      <p:sp>
        <p:nvSpPr>
          <p:cNvPr id="4" name="Slide Image Placeholder 3"/>
          <p:cNvSpPr>
            <a:spLocks noGrp="1" noRot="1" noChangeAspect="1"/>
          </p:cNvSpPr>
          <p:nvPr>
            <p:ph type="sldImg" idx="2"/>
          </p:nvPr>
        </p:nvSpPr>
        <p:spPr>
          <a:xfrm>
            <a:off x="1114425" y="685800"/>
            <a:ext cx="46291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D0F54-F9A2-44D2-BCE8-1AC1A833C7EC}" type="slidenum">
              <a:rPr lang="en-US" smtClean="0"/>
              <a:t>‹#›</a:t>
            </a:fld>
            <a:endParaRPr lang="en-US" dirty="0"/>
          </a:p>
        </p:txBody>
      </p:sp>
    </p:spTree>
    <p:extLst>
      <p:ext uri="{BB962C8B-B14F-4D97-AF65-F5344CB8AC3E}">
        <p14:creationId xmlns:p14="http://schemas.microsoft.com/office/powerpoint/2010/main" val="173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a:t>Click to edit Master title style</a:t>
            </a:r>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a:t>Click to edit Master title style</a:t>
            </a:r>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a:t>Click to edit Master title style</a:t>
            </a:r>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a:t>Click to edit Master title style</a:t>
            </a:r>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dirty="0"/>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dirty="0"/>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a:t>Click to edit Master title style</a:t>
            </a:r>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8/6/2019</a:t>
            </a:fld>
            <a:endParaRPr lang="en-US" dirty="0"/>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dirty="0"/>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Relationship Id="rId18" Type="http://schemas.openxmlformats.org/officeDocument/2006/relationships/image" Target="../media/image17.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tiff"/><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tif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Curved Connector 124">
            <a:extLst>
              <a:ext uri="{FF2B5EF4-FFF2-40B4-BE49-F238E27FC236}">
                <a16:creationId xmlns:a16="http://schemas.microsoft.com/office/drawing/2014/main" xmlns="" id="{FFCEF47A-6ED0-4B58-A516-759003F56D1A}"/>
              </a:ext>
            </a:extLst>
          </p:cNvPr>
          <p:cNvCxnSpPr>
            <a:cxnSpLocks/>
          </p:cNvCxnSpPr>
          <p:nvPr/>
        </p:nvCxnSpPr>
        <p:spPr>
          <a:xfrm flipH="1">
            <a:off x="17651589" y="15750933"/>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4461691" y="30200196"/>
            <a:ext cx="0" cy="2750448"/>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103" idx="5"/>
            <a:endCxn id="105" idx="3"/>
          </p:cNvCxnSpPr>
          <p:nvPr/>
        </p:nvCxnSpPr>
        <p:spPr>
          <a:xfrm rot="5400000" flipH="1" flipV="1">
            <a:off x="25935024" y="23090292"/>
            <a:ext cx="442399" cy="15243355"/>
          </a:xfrm>
          <a:prstGeom prst="curvedConnector3">
            <a:avLst>
              <a:gd name="adj1" fmla="val -645878"/>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rotWithShape="1">
          <a:blip r:embed="rId2" cstate="print">
            <a:extLst>
              <a:ext uri="{28A0092B-C50C-407E-A947-70E740481C1C}">
                <a14:useLocalDpi xmlns:a14="http://schemas.microsoft.com/office/drawing/2010/main" val="0"/>
              </a:ext>
            </a:extLst>
          </a:blip>
          <a:srcRect l="10777" t="2941" r="63868" b="55728"/>
          <a:stretch/>
        </p:blipFill>
        <p:spPr>
          <a:xfrm>
            <a:off x="23054166" y="29837884"/>
            <a:ext cx="5229626" cy="5625991"/>
          </a:xfrm>
          <a:prstGeom prst="rect">
            <a:avLst/>
          </a:prstGeom>
        </p:spPr>
      </p:pic>
      <p:cxnSp>
        <p:nvCxnSpPr>
          <p:cNvPr id="125" name="Curved Connector 124"/>
          <p:cNvCxnSpPr>
            <a:cxnSpLocks/>
            <a:stCxn id="100" idx="6"/>
          </p:cNvCxnSpPr>
          <p:nvPr/>
        </p:nvCxnSpPr>
        <p:spPr>
          <a:xfrm>
            <a:off x="26645338" y="15773400"/>
            <a:ext cx="7232568" cy="14036450"/>
          </a:xfrm>
          <a:prstGeom prst="curvedConnector2">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032" y="247739"/>
            <a:ext cx="49377600" cy="4324261"/>
          </a:xfrm>
          <a:prstGeom prst="rect">
            <a:avLst/>
          </a:prstGeom>
          <a:noFill/>
          <a:ln>
            <a:noFill/>
          </a:ln>
          <a:effectLst/>
        </p:spPr>
        <p:txBody>
          <a:bodyPr wrap="square" lIns="182880" tIns="274320" rIns="182880" bIns="274320">
            <a:spAutoFit/>
          </a:bodyPr>
          <a:lstStyle/>
          <a:p>
            <a:pPr algn="ctr">
              <a:spcAft>
                <a:spcPts val="1800"/>
              </a:spcAft>
            </a:pPr>
            <a:r>
              <a:rPr lang="en-US" sz="10000" b="1" dirty="0">
                <a:solidFill>
                  <a:srgbClr val="007CBA"/>
                </a:solidFill>
                <a:latin typeface="Helvetica" panose="020B0604020202020204" pitchFamily="34" charset="0"/>
                <a:ea typeface="Times New Roman"/>
                <a:cs typeface="Helvetica" panose="020B0604020202020204" pitchFamily="34" charset="0"/>
              </a:rPr>
              <a:t>Third-party whole-slide image viewers do not produce the same image</a:t>
            </a:r>
          </a:p>
          <a:p>
            <a:pPr algn="ctr" defTabSz="1219090" fontAlgn="base">
              <a:spcBef>
                <a:spcPts val="1200"/>
              </a:spcBef>
              <a:spcAft>
                <a:spcPts val="600"/>
              </a:spcAft>
            </a:pPr>
            <a:r>
              <a:rPr lang="en-US" sz="6000" b="1" dirty="0">
                <a:latin typeface="Helvetica" panose="020B0604020202020204" pitchFamily="34" charset="0"/>
                <a:cs typeface="Helvetica" panose="020B0604020202020204" pitchFamily="34" charset="0"/>
              </a:rPr>
              <a:t>Samuel Lam</a:t>
            </a:r>
            <a:r>
              <a:rPr lang="en-US" sz="6000" b="1" baseline="30000" dirty="0">
                <a:latin typeface="Helvetica" panose="020B0604020202020204" pitchFamily="34" charset="0"/>
                <a:cs typeface="Helvetica" panose="020B0604020202020204" pitchFamily="34" charset="0"/>
              </a:rPr>
              <a:t>1</a:t>
            </a:r>
            <a:r>
              <a:rPr lang="en-US" sz="6000" b="1" dirty="0">
                <a:latin typeface="Helvetica" panose="020B0604020202020204" pitchFamily="34" charset="0"/>
                <a:cs typeface="Helvetica" panose="020B0604020202020204" pitchFamily="34" charset="0"/>
              </a:rPr>
              <a:t>, Qi Gong</a:t>
            </a:r>
            <a:r>
              <a:rPr lang="en-US" sz="6000" b="1" baseline="30000" dirty="0">
                <a:latin typeface="Helvetica" panose="020B0604020202020204" pitchFamily="34" charset="0"/>
                <a:cs typeface="Helvetica" panose="020B0604020202020204" pitchFamily="34" charset="0"/>
              </a:rPr>
              <a:t>2</a:t>
            </a:r>
            <a:r>
              <a:rPr lang="en-US" sz="6000" b="1" dirty="0">
                <a:latin typeface="Helvetica" panose="020B0604020202020204" pitchFamily="34" charset="0"/>
                <a:cs typeface="Helvetica" panose="020B0604020202020204" pitchFamily="34" charset="0"/>
              </a:rPr>
              <a:t>, Wei-Chung Cheng</a:t>
            </a:r>
            <a:r>
              <a:rPr lang="en-US" sz="6000" b="1" baseline="30000" dirty="0">
                <a:latin typeface="Helvetica" panose="020B0604020202020204" pitchFamily="34" charset="0"/>
                <a:cs typeface="Helvetica" panose="020B0604020202020204" pitchFamily="34" charset="0"/>
              </a:rPr>
              <a:t>2 </a:t>
            </a:r>
            <a:endParaRPr lang="en-US" sz="6000" b="1" dirty="0">
              <a:latin typeface="Helvetica" panose="020B0604020202020204" pitchFamily="34" charset="0"/>
              <a:cs typeface="Helvetica" panose="020B0604020202020204" pitchFamily="34" charset="0"/>
            </a:endParaRPr>
          </a:p>
          <a:p>
            <a:pPr algn="ctr" defTabSz="1219090" fontAlgn="base">
              <a:spcBef>
                <a:spcPts val="1200"/>
              </a:spcBef>
              <a:spcAft>
                <a:spcPts val="600"/>
              </a:spcAft>
            </a:pPr>
            <a:r>
              <a:rPr lang="en-US" sz="4000" baseline="30000" dirty="0">
                <a:latin typeface="Helvetica" panose="020B0604020202020204" pitchFamily="34" charset="0"/>
                <a:cs typeface="Helvetica" panose="020B0604020202020204" pitchFamily="34" charset="0"/>
              </a:rPr>
              <a:t>1</a:t>
            </a:r>
            <a:r>
              <a:rPr lang="en-US" sz="4000" i="1" dirty="0">
                <a:latin typeface="Helvetica" panose="020B0604020202020204" pitchFamily="34" charset="0"/>
                <a:cs typeface="Helvetica" panose="020B0604020202020204" pitchFamily="34" charset="0"/>
              </a:rPr>
              <a:t>Department of Computer Science, University of Maryland, College Park; </a:t>
            </a:r>
            <a:r>
              <a:rPr lang="en-US" sz="4000" b="1" baseline="30000" dirty="0">
                <a:latin typeface="Helvetica" panose="020B0604020202020204" pitchFamily="34" charset="0"/>
                <a:cs typeface="Helvetica" panose="020B0604020202020204" pitchFamily="34" charset="0"/>
              </a:rPr>
              <a:t>2</a:t>
            </a:r>
            <a:r>
              <a:rPr lang="en-US" sz="4000" i="1" dirty="0">
                <a:latin typeface="Helvetica" panose="020B0604020202020204" pitchFamily="34" charset="0"/>
                <a:cs typeface="Helvetica" panose="020B0604020202020204" pitchFamily="34" charset="0"/>
              </a:rPr>
              <a:t>CDRH/OSEL/DIDSR</a:t>
            </a:r>
          </a:p>
        </p:txBody>
      </p:sp>
      <p:pic>
        <p:nvPicPr>
          <p:cNvPr id="6" name="Picture 5" descr="cdrh logo.gif"/>
          <p:cNvPicPr>
            <a:picLocks noChangeAspect="1"/>
          </p:cNvPicPr>
          <p:nvPr/>
        </p:nvPicPr>
        <p:blipFill>
          <a:blip r:embed="rId3" cstate="print"/>
          <a:stretch>
            <a:fillRect/>
          </a:stretch>
        </p:blipFill>
        <p:spPr>
          <a:xfrm>
            <a:off x="6096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dirty="0">
              <a:solidFill>
                <a:srgbClr val="0070C0"/>
              </a:solidFill>
              <a:latin typeface="Helvetica" panose="020B0604020202020204" pitchFamily="34" charset="0"/>
              <a:cs typeface="Helvetica" panose="020B0604020202020204" pitchFamily="34" charset="0"/>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6594"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5981640" y="33281384"/>
            <a:ext cx="11887200" cy="192301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2400" b="0" dirty="0">
                <a:latin typeface="Helvetica" panose="020B0604020202020204" pitchFamily="34" charset="0"/>
                <a:cs typeface="Helvetica" panose="020B0604020202020204" pitchFamily="34" charset="0"/>
              </a:rPr>
              <a:t>This study was supported by ORISE. The mention of commercial products herein is not to be construed as either an actual or implied endorsement of such products by the Department of Health and Human Services. We are grateful to Jonathan Boswell for helping in setting up this study.</a:t>
            </a:r>
          </a:p>
        </p:txBody>
      </p:sp>
      <p:sp>
        <p:nvSpPr>
          <p:cNvPr id="50" name="Text Box 34"/>
          <p:cNvSpPr txBox="1">
            <a:spLocks noChangeArrowheads="1"/>
          </p:cNvSpPr>
          <p:nvPr/>
        </p:nvSpPr>
        <p:spPr bwMode="auto">
          <a:xfrm>
            <a:off x="36118800" y="3236698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ACKNOWLEDGEMENTS</a:t>
            </a:r>
          </a:p>
        </p:txBody>
      </p:sp>
      <p:sp>
        <p:nvSpPr>
          <p:cNvPr id="51" name="Rectangle 50"/>
          <p:cNvSpPr/>
          <p:nvPr/>
        </p:nvSpPr>
        <p:spPr>
          <a:xfrm>
            <a:off x="36118800" y="3333547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13" name="Text Box 34"/>
          <p:cNvSpPr txBox="1">
            <a:spLocks noChangeArrowheads="1"/>
          </p:cNvSpPr>
          <p:nvPr/>
        </p:nvSpPr>
        <p:spPr bwMode="auto">
          <a:xfrm>
            <a:off x="914399" y="19952799"/>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METHODOLOGY</a:t>
            </a:r>
          </a:p>
        </p:txBody>
      </p:sp>
      <p:sp>
        <p:nvSpPr>
          <p:cNvPr id="43" name="TextBox 42"/>
          <p:cNvSpPr txBox="1"/>
          <p:nvPr/>
        </p:nvSpPr>
        <p:spPr>
          <a:xfrm>
            <a:off x="36118800" y="12488994"/>
            <a:ext cx="11887200" cy="724755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err="1">
                <a:latin typeface="Helvetica" panose="020B0604020202020204" pitchFamily="34" charset="0"/>
                <a:cs typeface="Helvetica" panose="020B0604020202020204" pitchFamily="34" charset="0"/>
              </a:rPr>
              <a:t>Sedeen</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Very close but not identical (µ=1.30,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=1.35) </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pattern does not correlate with tissue structure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A few pixels have high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(outliers)</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a:latin typeface="Helvetica" panose="020B0604020202020204" pitchFamily="34" charset="0"/>
                <a:cs typeface="Helvetica" panose="020B0604020202020204" pitchFamily="34" charset="0"/>
              </a:rPr>
              <a:t>QuPath</a:t>
            </a:r>
            <a:r>
              <a:rPr lang="en-US" sz="3600" b="0" dirty="0">
                <a:latin typeface="Helvetica" panose="020B0604020202020204" pitchFamily="34" charset="0"/>
                <a:cs typeface="Helvetica" panose="020B0604020202020204" pitchFamily="34" charset="0"/>
              </a:rPr>
              <a:t>:</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reference (µ=18.79 and µ=18.69) </a:t>
            </a: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Different from each other (µ=2.19, </a:t>
            </a:r>
            <a:r>
              <a:rPr lang="el-GR" sz="3600" b="0" dirty="0">
                <a:latin typeface="Helvetica" panose="020B0604020202020204" pitchFamily="34" charset="0"/>
                <a:cs typeface="Helvetica" panose="020B0604020202020204" pitchFamily="34" charset="0"/>
              </a:rPr>
              <a:t>σ</a:t>
            </a:r>
            <a:r>
              <a:rPr lang="en-US" sz="3600" b="0" dirty="0">
                <a:latin typeface="Helvetica" panose="020B0604020202020204" pitchFamily="34" charset="0"/>
                <a:cs typeface="Helvetica" panose="020B0604020202020204" pitchFamily="34" charset="0"/>
              </a:rPr>
              <a:t>=2.33) in </a:t>
            </a:r>
            <a:r>
              <a:rPr lang="en-US" sz="3600" b="0" dirty="0" err="1">
                <a:latin typeface="Helvetica" panose="020B0604020202020204" pitchFamily="34" charset="0"/>
                <a:cs typeface="Helvetica" panose="020B0604020202020204" pitchFamily="34" charset="0"/>
              </a:rPr>
              <a:t>microblock</a:t>
            </a:r>
            <a:r>
              <a:rPr lang="en-US" sz="3600" b="0" dirty="0">
                <a:latin typeface="Helvetica" panose="020B0604020202020204" pitchFamily="34" charset="0"/>
                <a:cs typeface="Helvetica" panose="020B0604020202020204" pitchFamily="34" charset="0"/>
              </a:rPr>
              <a:t> patterns</a:t>
            </a:r>
          </a:p>
          <a:p>
            <a:pPr marL="9144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correlates with tissue structure -- nuclei have higher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(yellow); stroma lower (green)</a:t>
            </a:r>
          </a:p>
          <a:p>
            <a:pPr algn="just">
              <a:spcBef>
                <a:spcPts val="600"/>
              </a:spcBef>
            </a:pPr>
            <a:r>
              <a:rPr lang="en-US" sz="3600" b="0" dirty="0">
                <a:latin typeface="Helvetica" panose="020B0604020202020204" pitchFamily="34" charset="0"/>
                <a:cs typeface="Helvetica" panose="020B0604020202020204" pitchFamily="34" charset="0"/>
              </a:rPr>
              <a:t>ASAP and </a:t>
            </a:r>
            <a:r>
              <a:rPr lang="en-US" sz="3600" b="0" dirty="0" err="1" smtClean="0">
                <a:latin typeface="Helvetica" panose="020B0604020202020204" pitchFamily="34" charset="0"/>
                <a:cs typeface="Helvetica" panose="020B0604020202020204" pitchFamily="34" charset="0"/>
              </a:rPr>
              <a:t>Sedeen</a:t>
            </a:r>
            <a:endParaRPr lang="en-US" sz="3600" b="0" dirty="0">
              <a:latin typeface="Helvetica" panose="020B0604020202020204" pitchFamily="34" charset="0"/>
              <a:cs typeface="Helvetica" panose="020B0604020202020204" pitchFamily="34" charset="0"/>
            </a:endParaRPr>
          </a:p>
          <a:p>
            <a:pPr marL="9144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“Pixelized” patterns similar to lossy compression  </a:t>
            </a:r>
          </a:p>
        </p:txBody>
      </p:sp>
      <p:sp>
        <p:nvSpPr>
          <p:cNvPr id="44" name="Text Box 34"/>
          <p:cNvSpPr txBox="1">
            <a:spLocks noChangeArrowheads="1"/>
          </p:cNvSpPr>
          <p:nvPr/>
        </p:nvSpPr>
        <p:spPr bwMode="auto">
          <a:xfrm>
            <a:off x="36118800" y="11430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FINDINGS</a:t>
            </a:r>
          </a:p>
        </p:txBody>
      </p:sp>
      <p:sp>
        <p:nvSpPr>
          <p:cNvPr id="131" name="Rectangle 130"/>
          <p:cNvSpPr/>
          <p:nvPr/>
        </p:nvSpPr>
        <p:spPr>
          <a:xfrm>
            <a:off x="36118800" y="123175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3" name="Text Box 34"/>
          <p:cNvSpPr txBox="1">
            <a:spLocks noChangeArrowheads="1"/>
          </p:cNvSpPr>
          <p:nvPr/>
        </p:nvSpPr>
        <p:spPr bwMode="auto">
          <a:xfrm>
            <a:off x="914400" y="17209599"/>
            <a:ext cx="1449639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RESEARCH QUESTION</a:t>
            </a:r>
          </a:p>
        </p:txBody>
      </p:sp>
      <p:sp>
        <p:nvSpPr>
          <p:cNvPr id="24" name="Rectangle 23"/>
          <p:cNvSpPr/>
          <p:nvPr/>
        </p:nvSpPr>
        <p:spPr>
          <a:xfrm>
            <a:off x="914400" y="18123999"/>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3" name="TextBox 21"/>
          <p:cNvSpPr txBox="1"/>
          <p:nvPr/>
        </p:nvSpPr>
        <p:spPr>
          <a:xfrm>
            <a:off x="914402" y="18306879"/>
            <a:ext cx="14496391"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Helvetica" panose="020B0604020202020204" pitchFamily="34" charset="0"/>
                <a:cs typeface="Helvetica" panose="020B0604020202020204" pitchFamily="34" charset="0"/>
              </a:rPr>
              <a:t>Do different WSI viewers generate identical images for the same WSI file?</a:t>
            </a:r>
          </a:p>
        </p:txBody>
      </p:sp>
      <p:sp>
        <p:nvSpPr>
          <p:cNvPr id="166" name="TextBox 111"/>
          <p:cNvSpPr txBox="1"/>
          <p:nvPr/>
        </p:nvSpPr>
        <p:spPr>
          <a:xfrm>
            <a:off x="914397" y="21031200"/>
            <a:ext cx="14496395" cy="7832326"/>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742950" indent="-742950">
              <a:buFont typeface="+mj-lt"/>
              <a:buAutoNum type="arabicPeriod"/>
            </a:pPr>
            <a:r>
              <a:rPr lang="en-US" sz="4000" dirty="0">
                <a:latin typeface="Helvetica" panose="020B0604020202020204" pitchFamily="34" charset="0"/>
                <a:cs typeface="Helvetica" panose="020B0604020202020204" pitchFamily="34" charset="0"/>
              </a:rPr>
              <a:t>Open the same WSI file with two different viewers</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In the reference viewer, select the predefined region-of-interest (ROI)</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AutoHotKey</a:t>
            </a:r>
            <a:r>
              <a:rPr lang="en-US" sz="4000" dirty="0">
                <a:latin typeface="Helvetica" panose="020B0604020202020204" pitchFamily="34" charset="0"/>
                <a:cs typeface="Helvetica" panose="020B0604020202020204" pitchFamily="34" charset="0"/>
              </a:rPr>
              <a:t>, a keyboard/mouse event generator, to select the same ROI automatically</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Windows Snipping Tool to capture and save the screenshots [1]</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check the registration accuracy; if not registered correctly, go back to Step 3</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calculate the color difference (∆E) for each pixel</a:t>
            </a:r>
          </a:p>
          <a:p>
            <a:pPr marL="742950" indent="-742950">
              <a:buFont typeface="+mj-lt"/>
              <a:buAutoNum type="arabicPeriod"/>
            </a:pPr>
            <a:r>
              <a:rPr lang="en-US" sz="4000" dirty="0">
                <a:latin typeface="Helvetica" panose="020B0604020202020204" pitchFamily="34" charset="0"/>
                <a:cs typeface="Helvetica" panose="020B0604020202020204" pitchFamily="34" charset="0"/>
              </a:rPr>
              <a:t>Use </a:t>
            </a:r>
            <a:r>
              <a:rPr lang="en-US" sz="4000" dirty="0" err="1">
                <a:latin typeface="Helvetica" panose="020B0604020202020204" pitchFamily="34" charset="0"/>
                <a:cs typeface="Helvetica" panose="020B0604020202020204" pitchFamily="34" charset="0"/>
              </a:rPr>
              <a:t>Matlab</a:t>
            </a:r>
            <a:r>
              <a:rPr lang="en-US" sz="4000" dirty="0">
                <a:latin typeface="Helvetica" panose="020B0604020202020204" pitchFamily="34" charset="0"/>
                <a:cs typeface="Helvetica" panose="020B0604020202020204" pitchFamily="34" charset="0"/>
              </a:rPr>
              <a:t> to report statistical and graphic results</a:t>
            </a:r>
          </a:p>
        </p:txBody>
      </p:sp>
      <p:sp>
        <p:nvSpPr>
          <p:cNvPr id="38" name="Text Box 34"/>
          <p:cNvSpPr txBox="1">
            <a:spLocks noChangeArrowheads="1"/>
          </p:cNvSpPr>
          <p:nvPr/>
        </p:nvSpPr>
        <p:spPr bwMode="auto">
          <a:xfrm>
            <a:off x="16524316" y="13258800"/>
            <a:ext cx="1828933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RESULTS</a:t>
            </a:r>
            <a:endParaRPr lang="en-US" sz="4400" dirty="0">
              <a:effectLst/>
              <a:latin typeface="Helvetica" panose="020B0604020202020204" pitchFamily="34" charset="0"/>
              <a:cs typeface="Helvetica" panose="020B0604020202020204" pitchFamily="34" charset="0"/>
            </a:endParaRPr>
          </a:p>
        </p:txBody>
      </p:sp>
      <p:sp>
        <p:nvSpPr>
          <p:cNvPr id="39" name="Rectangle 38"/>
          <p:cNvSpPr/>
          <p:nvPr/>
        </p:nvSpPr>
        <p:spPr>
          <a:xfrm>
            <a:off x="16524313" y="14350751"/>
            <a:ext cx="18289333" cy="279649"/>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65" name="TextBox 64"/>
          <p:cNvSpPr txBox="1"/>
          <p:nvPr/>
        </p:nvSpPr>
        <p:spPr>
          <a:xfrm>
            <a:off x="36118800" y="31092182"/>
            <a:ext cx="11887200" cy="136901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2800" b="0" dirty="0">
                <a:latin typeface="Helvetica" panose="020B0604020202020204" pitchFamily="34" charset="0"/>
                <a:cs typeface="Helvetica" panose="020B0604020202020204" pitchFamily="34" charset="0"/>
              </a:rPr>
              <a:t>Calvin Sun and Wei-Chung Cheng, </a:t>
            </a:r>
            <a:r>
              <a:rPr lang="en-US" sz="2800" b="0" i="1" dirty="0">
                <a:latin typeface="Helvetica" panose="020B0604020202020204" pitchFamily="34" charset="0"/>
                <a:cs typeface="Helvetica" panose="020B0604020202020204" pitchFamily="34" charset="0"/>
              </a:rPr>
              <a:t>How Much Can Bad Display Calibration Cost?</a:t>
            </a:r>
            <a:r>
              <a:rPr lang="en-US" sz="2800" b="0" dirty="0">
                <a:latin typeface="Helvetica" panose="020B0604020202020204" pitchFamily="34" charset="0"/>
                <a:cs typeface="Helvetica" panose="020B0604020202020204" pitchFamily="34" charset="0"/>
              </a:rPr>
              <a:t> 2017 FDA Summer Student Poster Day</a:t>
            </a:r>
            <a:r>
              <a:rPr lang="en-US" sz="3200" b="0" dirty="0">
                <a:latin typeface="Helvetica" panose="020B0604020202020204" pitchFamily="34" charset="0"/>
                <a:cs typeface="Helvetica" panose="020B0604020202020204" pitchFamily="34" charset="0"/>
              </a:rPr>
              <a:t>.</a:t>
            </a:r>
          </a:p>
        </p:txBody>
      </p:sp>
      <p:sp>
        <p:nvSpPr>
          <p:cNvPr id="66" name="Text Box 34"/>
          <p:cNvSpPr txBox="1">
            <a:spLocks noChangeArrowheads="1"/>
          </p:cNvSpPr>
          <p:nvPr/>
        </p:nvSpPr>
        <p:spPr bwMode="auto">
          <a:xfrm>
            <a:off x="36118800" y="30083566"/>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REFERENCE</a:t>
            </a:r>
            <a:endParaRPr lang="en-US" sz="4000" dirty="0">
              <a:effectLst/>
              <a:latin typeface="Helvetica" panose="020B0604020202020204" pitchFamily="34" charset="0"/>
              <a:cs typeface="Helvetica" panose="020B0604020202020204" pitchFamily="34" charset="0"/>
            </a:endParaRPr>
          </a:p>
        </p:txBody>
      </p:sp>
      <p:sp>
        <p:nvSpPr>
          <p:cNvPr id="67" name="Rectangle 66"/>
          <p:cNvSpPr/>
          <p:nvPr/>
        </p:nvSpPr>
        <p:spPr>
          <a:xfrm>
            <a:off x="36118800" y="3099796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 name="Text Box 34"/>
          <p:cNvSpPr txBox="1">
            <a:spLocks noChangeArrowheads="1"/>
          </p:cNvSpPr>
          <p:nvPr/>
        </p:nvSpPr>
        <p:spPr bwMode="auto">
          <a:xfrm>
            <a:off x="914400" y="4859905"/>
            <a:ext cx="14496393"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ABSTRACT</a:t>
            </a:r>
            <a:endParaRPr lang="en-US" sz="4400" dirty="0">
              <a:effectLst/>
              <a:latin typeface="Helvetica" panose="020B0604020202020204" pitchFamily="34" charset="0"/>
              <a:cs typeface="Helvetica" panose="020B0604020202020204" pitchFamily="34" charset="0"/>
            </a:endParaRPr>
          </a:p>
        </p:txBody>
      </p:sp>
      <p:sp>
        <p:nvSpPr>
          <p:cNvPr id="11" name="Rectangle 10"/>
          <p:cNvSpPr/>
          <p:nvPr/>
        </p:nvSpPr>
        <p:spPr>
          <a:xfrm>
            <a:off x="914400" y="5774305"/>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59" name="TextBox 8"/>
          <p:cNvSpPr txBox="1"/>
          <p:nvPr/>
        </p:nvSpPr>
        <p:spPr>
          <a:xfrm>
            <a:off x="914402" y="5943600"/>
            <a:ext cx="14496391"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Three freely available third-party whole-slide image viewers were compared with the factory viewer on the pixel level. Experiment results show that some viewers generated excessive errors.</a:t>
            </a:r>
            <a:endParaRPr lang="en-US" sz="3200" dirty="0">
              <a:latin typeface="Helvetica" panose="020B0604020202020204" pitchFamily="34" charset="0"/>
              <a:cs typeface="Helvetica" panose="020B0604020202020204" pitchFamily="34" charset="0"/>
            </a:endParaRPr>
          </a:p>
        </p:txBody>
      </p:sp>
      <p:sp>
        <p:nvSpPr>
          <p:cNvPr id="56" name="Text Box 34"/>
          <p:cNvSpPr txBox="1">
            <a:spLocks noChangeArrowheads="1"/>
          </p:cNvSpPr>
          <p:nvPr/>
        </p:nvSpPr>
        <p:spPr bwMode="auto">
          <a:xfrm>
            <a:off x="914400" y="8229600"/>
            <a:ext cx="14496393"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BACKGROUND</a:t>
            </a:r>
            <a:endParaRPr lang="en-US" sz="4400" dirty="0">
              <a:effectLst/>
              <a:latin typeface="Helvetica" panose="020B0604020202020204" pitchFamily="34" charset="0"/>
              <a:cs typeface="Helvetica" panose="020B0604020202020204" pitchFamily="34" charset="0"/>
            </a:endParaRPr>
          </a:p>
        </p:txBody>
      </p:sp>
      <p:sp>
        <p:nvSpPr>
          <p:cNvPr id="60" name="TextBox 54"/>
          <p:cNvSpPr txBox="1"/>
          <p:nvPr/>
        </p:nvSpPr>
        <p:spPr>
          <a:xfrm>
            <a:off x="914402" y="9235440"/>
            <a:ext cx="14496391" cy="487767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3600" dirty="0">
                <a:latin typeface="Helvetica" panose="020B0604020202020204" pitchFamily="34" charset="0"/>
                <a:cs typeface="Helvetica" panose="020B0604020202020204" pitchFamily="34" charset="0"/>
              </a:rPr>
              <a:t>A whole-slide imaging (WSI) system used in digital pathology consists of the </a:t>
            </a:r>
            <a:r>
              <a:rPr lang="en-US" sz="3600" u="sng" dirty="0">
                <a:latin typeface="Helvetica" panose="020B0604020202020204" pitchFamily="34" charset="0"/>
                <a:cs typeface="Helvetica" panose="020B0604020202020204" pitchFamily="34" charset="0"/>
              </a:rPr>
              <a:t>scanner</a:t>
            </a:r>
            <a:r>
              <a:rPr lang="en-US" sz="3600" dirty="0">
                <a:latin typeface="Helvetica" panose="020B0604020202020204" pitchFamily="34" charset="0"/>
                <a:cs typeface="Helvetica" panose="020B0604020202020204" pitchFamily="34" charset="0"/>
              </a:rPr>
              <a:t>, </a:t>
            </a:r>
            <a:r>
              <a:rPr lang="en-US" sz="3600" b="1" u="sng" dirty="0">
                <a:latin typeface="Helvetica" panose="020B0604020202020204" pitchFamily="34" charset="0"/>
                <a:cs typeface="Helvetica" panose="020B0604020202020204" pitchFamily="34" charset="0"/>
              </a:rPr>
              <a:t>viewer</a:t>
            </a:r>
            <a:r>
              <a:rPr lang="en-US" sz="3600" dirty="0">
                <a:latin typeface="Helvetica" panose="020B0604020202020204" pitchFamily="34" charset="0"/>
                <a:cs typeface="Helvetica" panose="020B0604020202020204" pitchFamily="34" charset="0"/>
              </a:rPr>
              <a:t>, and </a:t>
            </a:r>
            <a:r>
              <a:rPr lang="en-US" sz="3600" u="sng" dirty="0">
                <a:latin typeface="Helvetica" panose="020B0604020202020204" pitchFamily="34" charset="0"/>
                <a:cs typeface="Helvetica" panose="020B0604020202020204" pitchFamily="34" charset="0"/>
              </a:rPr>
              <a:t>display</a:t>
            </a:r>
            <a:r>
              <a:rPr lang="en-US" sz="3600" dirty="0">
                <a:latin typeface="Helvetica" panose="020B0604020202020204" pitchFamily="34" charset="0"/>
                <a:cs typeface="Helvetica" panose="020B0604020202020204" pitchFamily="34" charset="0"/>
              </a:rPr>
              <a:t> components. So far, only two WSI devices have been cleared by the FDA. Recently, independent WSI  viewers were submitted by third-party vendors to replace the original viewer component  as alternatives. However, these viewers were not adequately tested because the vendors believe that the image is just digital data and will not be altered by their software.</a:t>
            </a:r>
            <a:endParaRPr lang="en-US" sz="3200" dirty="0">
              <a:latin typeface="Helvetica" panose="020B0604020202020204" pitchFamily="34" charset="0"/>
              <a:cs typeface="Helvetica" panose="020B0604020202020204" pitchFamily="34" charset="0"/>
            </a:endParaRPr>
          </a:p>
        </p:txBody>
      </p:sp>
      <p:sp>
        <p:nvSpPr>
          <p:cNvPr id="172" name="Text Box 34"/>
          <p:cNvSpPr txBox="1">
            <a:spLocks noChangeArrowheads="1"/>
          </p:cNvSpPr>
          <p:nvPr/>
        </p:nvSpPr>
        <p:spPr bwMode="auto">
          <a:xfrm>
            <a:off x="16524312" y="4846320"/>
            <a:ext cx="1809438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TEST SUBJECTS</a:t>
            </a:r>
          </a:p>
        </p:txBody>
      </p:sp>
      <p:sp>
        <p:nvSpPr>
          <p:cNvPr id="173" name="Rectangle 172"/>
          <p:cNvSpPr/>
          <p:nvPr/>
        </p:nvSpPr>
        <p:spPr>
          <a:xfrm>
            <a:off x="16524314" y="5760720"/>
            <a:ext cx="18094378"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grpSp>
        <p:nvGrpSpPr>
          <p:cNvPr id="34" name="Group 33"/>
          <p:cNvGrpSpPr/>
          <p:nvPr/>
        </p:nvGrpSpPr>
        <p:grpSpPr>
          <a:xfrm>
            <a:off x="16524314" y="7493228"/>
            <a:ext cx="18289333" cy="5308372"/>
            <a:chOff x="18745198" y="6121629"/>
            <a:chExt cx="18289333" cy="5308372"/>
          </a:xfrm>
        </p:grpSpPr>
        <p:grpSp>
          <p:nvGrpSpPr>
            <p:cNvPr id="69" name="Group 68"/>
            <p:cNvGrpSpPr/>
            <p:nvPr/>
          </p:nvGrpSpPr>
          <p:grpSpPr>
            <a:xfrm>
              <a:off x="32512011" y="6121630"/>
              <a:ext cx="4522520" cy="5308370"/>
              <a:chOff x="19202400" y="5403263"/>
              <a:chExt cx="4114800" cy="479029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5532" y="6269264"/>
                <a:ext cx="3924289" cy="392428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403263"/>
                <a:ext cx="4114800" cy="88876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ASAP</a:t>
                </a:r>
              </a:p>
              <a:p>
                <a:pPr algn="ctr"/>
                <a:r>
                  <a:rPr lang="en-US" sz="3200" dirty="0" err="1">
                    <a:latin typeface="Helvetica" panose="020B0604020202020204" pitchFamily="34" charset="0"/>
                    <a:cs typeface="Helvetica" panose="020B0604020202020204" pitchFamily="34" charset="0"/>
                  </a:rPr>
                  <a:t>Radboud</a:t>
                </a:r>
                <a:r>
                  <a:rPr lang="en-US" sz="3200" dirty="0">
                    <a:latin typeface="Helvetica" panose="020B0604020202020204" pitchFamily="34" charset="0"/>
                    <a:cs typeface="Helvetica" panose="020B0604020202020204" pitchFamily="34" charset="0"/>
                  </a:rPr>
                  <a:t> U</a:t>
                </a:r>
                <a:endParaRPr lang="en-US" sz="2000" dirty="0">
                  <a:latin typeface="Helvetica" panose="020B0604020202020204" pitchFamily="34" charset="0"/>
                  <a:cs typeface="Helvetica"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26444" y="6121629"/>
              <a:ext cx="896421" cy="903815"/>
            </a:xfrm>
            <a:prstGeom prst="rect">
              <a:avLst/>
            </a:prstGeom>
          </p:spPr>
        </p:pic>
        <p:grpSp>
          <p:nvGrpSpPr>
            <p:cNvPr id="68" name="Group 67"/>
            <p:cNvGrpSpPr/>
            <p:nvPr/>
          </p:nvGrpSpPr>
          <p:grpSpPr>
            <a:xfrm>
              <a:off x="18745198" y="6157442"/>
              <a:ext cx="4631667" cy="5272559"/>
              <a:chOff x="13716000" y="5336586"/>
              <a:chExt cx="4153517" cy="4742292"/>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8"/>
                <a:ext cx="3863880" cy="386388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54717" y="5336586"/>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a:latin typeface="Helvetica" panose="020B0604020202020204" pitchFamily="34" charset="0"/>
                    <a:cs typeface="Helvetica" panose="020B0604020202020204" pitchFamily="34" charset="0"/>
                  </a:rPr>
                  <a:t>NDP.view2</a:t>
                </a:r>
              </a:p>
              <a:p>
                <a:pPr algn="ctr"/>
                <a:r>
                  <a:rPr lang="en-US" sz="3200" dirty="0">
                    <a:latin typeface="Helvetica" panose="020B0604020202020204" pitchFamily="34" charset="0"/>
                    <a:cs typeface="Helvetica" panose="020B0604020202020204" pitchFamily="34" charset="0"/>
                  </a:rPr>
                  <a:t>Hamamatsu</a:t>
                </a:r>
                <a:endParaRPr lang="en-US" sz="2000" dirty="0">
                  <a:latin typeface="Helvetica" panose="020B0604020202020204" pitchFamily="34" charset="0"/>
                  <a:cs typeface="Helvetica"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88372" y="6160577"/>
              <a:ext cx="1015904" cy="494305"/>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27922184" y="6128909"/>
              <a:ext cx="4576443" cy="5301091"/>
              <a:chOff x="24676768" y="5368164"/>
              <a:chExt cx="4114800" cy="4713573"/>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1" y="6214994"/>
                <a:ext cx="3866743" cy="386674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368164"/>
                <a:ext cx="4114800" cy="875731"/>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QuPath</a:t>
                </a:r>
                <a:endParaRPr lang="en-US" sz="3200" dirty="0">
                  <a:latin typeface="Helvetica" panose="020B0604020202020204" pitchFamily="34" charset="0"/>
                  <a:cs typeface="Helvetica" panose="020B0604020202020204" pitchFamily="34" charset="0"/>
                </a:endParaRPr>
              </a:p>
              <a:p>
                <a:pPr algn="ctr"/>
                <a:r>
                  <a:rPr lang="en-US" sz="3200" dirty="0">
                    <a:latin typeface="Helvetica" panose="020B0604020202020204" pitchFamily="34" charset="0"/>
                    <a:cs typeface="Helvetica" panose="020B0604020202020204" pitchFamily="34" charset="0"/>
                  </a:rPr>
                  <a:t>Queen’s U</a:t>
                </a:r>
                <a:endParaRPr lang="en-US" sz="2000" dirty="0">
                  <a:latin typeface="Helvetica" panose="020B0604020202020204" pitchFamily="34" charset="0"/>
                  <a:cs typeface="Helvetica"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47971" y="6121630"/>
              <a:ext cx="570969" cy="577362"/>
            </a:xfrm>
            <a:prstGeom prst="rect">
              <a:avLst/>
            </a:prstGeom>
          </p:spPr>
        </p:pic>
        <p:grpSp>
          <p:nvGrpSpPr>
            <p:cNvPr id="71" name="Group 70"/>
            <p:cNvGrpSpPr/>
            <p:nvPr/>
          </p:nvGrpSpPr>
          <p:grpSpPr>
            <a:xfrm>
              <a:off x="23333697" y="6153316"/>
              <a:ext cx="4601875" cy="5276685"/>
              <a:chOff x="30175201" y="5508737"/>
              <a:chExt cx="4126800" cy="474600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1" y="6390853"/>
                <a:ext cx="3863887" cy="386388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87201" y="5508737"/>
                <a:ext cx="4114800" cy="885834"/>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a:latin typeface="Helvetica" panose="020B0604020202020204" pitchFamily="34" charset="0"/>
                    <a:cs typeface="Helvetica" panose="020B0604020202020204" pitchFamily="34" charset="0"/>
                  </a:rPr>
                  <a:t>Sedeen</a:t>
                </a:r>
                <a:endParaRPr lang="en-US" sz="3200" dirty="0">
                  <a:latin typeface="Helvetica" panose="020B0604020202020204" pitchFamily="34" charset="0"/>
                  <a:cs typeface="Helvetica" panose="020B0604020202020204" pitchFamily="34" charset="0"/>
                </a:endParaRPr>
              </a:p>
              <a:p>
                <a:pPr algn="ctr"/>
                <a:r>
                  <a:rPr lang="en-US" sz="3200" dirty="0" err="1">
                    <a:latin typeface="Helvetica" panose="020B0604020202020204" pitchFamily="34" charset="0"/>
                    <a:cs typeface="Helvetica" panose="020B0604020202020204" pitchFamily="34" charset="0"/>
                  </a:rPr>
                  <a:t>PathCore</a:t>
                </a:r>
                <a:endParaRPr lang="en-US" sz="2000" dirty="0">
                  <a:latin typeface="Helvetica" panose="020B0604020202020204" pitchFamily="34" charset="0"/>
                  <a:cs typeface="Helvetica"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3333690" y="6168760"/>
              <a:ext cx="1433937" cy="419662"/>
            </a:xfrm>
            <a:prstGeom prst="rect">
              <a:avLst/>
            </a:prstGeom>
          </p:spPr>
        </p:pic>
      </p:grpSp>
      <p:pic>
        <p:nvPicPr>
          <p:cNvPr id="2" name="Picture 1"/>
          <p:cNvPicPr>
            <a:picLocks noChangeAspect="1"/>
          </p:cNvPicPr>
          <p:nvPr/>
        </p:nvPicPr>
        <p:blipFill rotWithShape="1">
          <a:blip r:embed="rId13">
            <a:extLst>
              <a:ext uri="{28A0092B-C50C-407E-A947-70E740481C1C}">
                <a14:useLocalDpi xmlns:a14="http://schemas.microsoft.com/office/drawing/2010/main" val="0"/>
              </a:ext>
            </a:extLst>
          </a:blip>
          <a:srcRect l="80153" t="5876" r="7563" b="9887"/>
          <a:stretch/>
        </p:blipFill>
        <p:spPr>
          <a:xfrm>
            <a:off x="28773322" y="30180344"/>
            <a:ext cx="440271" cy="5283531"/>
          </a:xfrm>
          <a:prstGeom prst="rect">
            <a:avLst/>
          </a:prstGeom>
        </p:spPr>
      </p:pic>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9729" t="6112" r="9254" b="4907"/>
          <a:stretch/>
        </p:blipFill>
        <p:spPr>
          <a:xfrm>
            <a:off x="37268669" y="5136419"/>
            <a:ext cx="9272188" cy="6364776"/>
          </a:xfrm>
          <a:prstGeom prst="rect">
            <a:avLst/>
          </a:prstGeom>
        </p:spPr>
      </p:pic>
      <p:sp>
        <p:nvSpPr>
          <p:cNvPr id="87" name="TextBox 86"/>
          <p:cNvSpPr txBox="1"/>
          <p:nvPr/>
        </p:nvSpPr>
        <p:spPr>
          <a:xfrm>
            <a:off x="40386000" y="2286000"/>
            <a:ext cx="5791200" cy="189142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400" dirty="0">
                <a:solidFill>
                  <a:srgbClr val="FF4509"/>
                </a:solidFill>
                <a:latin typeface="Arial" panose="020B0604020202020204" pitchFamily="34" charset="0"/>
                <a:cs typeface="Arial" panose="020B0604020202020204" pitchFamily="34" charset="0"/>
              </a:rPr>
              <a:t>Clinical Area: Medical Imaging</a:t>
            </a:r>
          </a:p>
        </p:txBody>
      </p:sp>
      <p:sp>
        <p:nvSpPr>
          <p:cNvPr id="88" name="TextBox 87"/>
          <p:cNvSpPr txBox="1"/>
          <p:nvPr/>
        </p:nvSpPr>
        <p:spPr>
          <a:xfrm>
            <a:off x="3200400" y="2286000"/>
            <a:ext cx="10515600" cy="1768316"/>
          </a:xfrm>
          <a:prstGeom prst="rect">
            <a:avLst/>
          </a:prstGeom>
          <a:noFill/>
          <a:ln w="38100">
            <a:solidFill>
              <a:schemeClr val="accent1"/>
            </a:solidFill>
          </a:ln>
          <a:scene3d>
            <a:camera prst="orthographicFront"/>
            <a:lightRig rig="threePt" dir="t"/>
          </a:scene3d>
          <a:sp3d>
            <a:bevelT/>
          </a:sp3d>
        </p:spPr>
        <p:txBody>
          <a:bodyPr wrap="square" lIns="266007" tIns="266007" rIns="266007" bIns="266007" rtlCol="0" anchor="ctr">
            <a:spAutoFit/>
          </a:bodyPr>
          <a:lstStyle>
            <a:defPPr>
              <a:defRPr lang="en-US"/>
            </a:defPPr>
            <a:lvl1pPr>
              <a:defRPr sz="3000" b="1">
                <a:latin typeface="Cambria" pitchFamily="18" charset="0"/>
              </a:defRPr>
            </a:lvl1pPr>
          </a:lstStyle>
          <a:p>
            <a:r>
              <a:rPr lang="en-US" sz="4000" b="0" i="1" dirty="0">
                <a:solidFill>
                  <a:srgbClr val="00B050"/>
                </a:solidFill>
                <a:latin typeface="Arial" panose="020B0604020202020204" pitchFamily="34" charset="0"/>
                <a:cs typeface="Arial" panose="020B0604020202020204" pitchFamily="34" charset="0"/>
              </a:rPr>
              <a:t>Experiments demonstrate why bench tests are required for third-party WSI viewers</a:t>
            </a:r>
          </a:p>
        </p:txBody>
      </p:sp>
      <p:grpSp>
        <p:nvGrpSpPr>
          <p:cNvPr id="33" name="Group 32"/>
          <p:cNvGrpSpPr/>
          <p:nvPr/>
        </p:nvGrpSpPr>
        <p:grpSpPr>
          <a:xfrm>
            <a:off x="1371600" y="14269609"/>
            <a:ext cx="13491301" cy="2646791"/>
            <a:chOff x="2743200" y="14726809"/>
            <a:chExt cx="13491301" cy="2646791"/>
          </a:xfrm>
        </p:grpSpPr>
        <p:sp>
          <p:nvSpPr>
            <p:cNvPr id="4" name="TextBox 3"/>
            <p:cNvSpPr txBox="1"/>
            <p:nvPr/>
          </p:nvSpPr>
          <p:spPr>
            <a:xfrm>
              <a:off x="3846786" y="16773850"/>
              <a:ext cx="1371600" cy="523220"/>
            </a:xfrm>
            <a:prstGeom prst="rect">
              <a:avLst/>
            </a:prstGeom>
            <a:noFill/>
          </p:spPr>
          <p:txBody>
            <a:bodyPr wrap="square" rtlCol="0">
              <a:spAutoFit/>
            </a:bodyPr>
            <a:lstStyle/>
            <a:p>
              <a:r>
                <a:rPr lang="en-US" sz="2800" dirty="0"/>
                <a:t>Scanner</a:t>
              </a:r>
            </a:p>
          </p:txBody>
        </p:sp>
        <p:sp>
          <p:nvSpPr>
            <p:cNvPr id="89" name="TextBox 88"/>
            <p:cNvSpPr txBox="1"/>
            <p:nvPr/>
          </p:nvSpPr>
          <p:spPr>
            <a:xfrm>
              <a:off x="10230482" y="16850380"/>
              <a:ext cx="1371600" cy="523220"/>
            </a:xfrm>
            <a:prstGeom prst="rect">
              <a:avLst/>
            </a:prstGeom>
            <a:noFill/>
          </p:spPr>
          <p:txBody>
            <a:bodyPr wrap="square" rtlCol="0">
              <a:spAutoFit/>
            </a:bodyPr>
            <a:lstStyle/>
            <a:p>
              <a:r>
                <a:rPr lang="en-US" sz="2800" dirty="0"/>
                <a:t>Viewer</a:t>
              </a:r>
            </a:p>
          </p:txBody>
        </p:sp>
        <p:sp>
          <p:nvSpPr>
            <p:cNvPr id="90" name="TextBox 89"/>
            <p:cNvSpPr txBox="1"/>
            <p:nvPr/>
          </p:nvSpPr>
          <p:spPr>
            <a:xfrm>
              <a:off x="14039193" y="16808723"/>
              <a:ext cx="1371600" cy="523220"/>
            </a:xfrm>
            <a:prstGeom prst="rect">
              <a:avLst/>
            </a:prstGeom>
            <a:noFill/>
          </p:spPr>
          <p:txBody>
            <a:bodyPr wrap="square" rtlCol="0">
              <a:spAutoFit/>
            </a:bodyPr>
            <a:lstStyle/>
            <a:p>
              <a:r>
                <a:rPr lang="en-US" sz="2800" dirty="0"/>
                <a:t>Display</a:t>
              </a:r>
            </a:p>
          </p:txBody>
        </p:sp>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14235" y="14902242"/>
              <a:ext cx="2630165" cy="194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Accurate color for pathology diagnosi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258800" y="14726809"/>
              <a:ext cx="2975701" cy="21374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mamatsu wsi scanne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43200" y="14810812"/>
              <a:ext cx="3200400" cy="21309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2" idx="3"/>
              <a:endCxn id="20" idx="1"/>
            </p:cNvCxnSpPr>
            <p:nvPr/>
          </p:nvCxnSpPr>
          <p:spPr>
            <a:xfrm>
              <a:off x="5943600" y="15876311"/>
              <a:ext cx="1285799"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026" idx="3"/>
            </p:cNvCxnSpPr>
            <p:nvPr/>
          </p:nvCxnSpPr>
          <p:spPr>
            <a:xfrm>
              <a:off x="12344400" y="15876311"/>
              <a:ext cx="1371600" cy="1"/>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29399" y="15153036"/>
              <a:ext cx="1086002" cy="1446550"/>
            </a:xfrm>
            <a:prstGeom prst="rect">
              <a:avLst/>
            </a:prstGeom>
            <a:noFill/>
            <a:ln>
              <a:solidFill>
                <a:schemeClr val="tx1"/>
              </a:solidFill>
            </a:ln>
          </p:spPr>
          <p:txBody>
            <a:bodyPr wrap="none" rtlCol="0">
              <a:spAutoFit/>
            </a:bodyPr>
            <a:lstStyle/>
            <a:p>
              <a:pPr algn="ctr"/>
              <a:r>
                <a:rPr lang="en-US" sz="4400" dirty="0"/>
                <a:t>WSI</a:t>
              </a:r>
            </a:p>
            <a:p>
              <a:pPr algn="ctr"/>
              <a:r>
                <a:rPr lang="en-US" sz="4400" dirty="0"/>
                <a:t>File</a:t>
              </a:r>
            </a:p>
          </p:txBody>
        </p:sp>
        <p:cxnSp>
          <p:nvCxnSpPr>
            <p:cNvPr id="92" name="Straight Arrow Connector 91"/>
            <p:cNvCxnSpPr>
              <a:stCxn id="20" idx="3"/>
              <a:endCxn id="1026" idx="1"/>
            </p:cNvCxnSpPr>
            <p:nvPr/>
          </p:nvCxnSpPr>
          <p:spPr>
            <a:xfrm>
              <a:off x="8315401" y="15876311"/>
              <a:ext cx="1398834" cy="0"/>
            </a:xfrm>
            <a:prstGeom prst="straightConnector1">
              <a:avLst/>
            </a:prstGeom>
            <a:ln w="127000">
              <a:headEnd w="lg" len="lg"/>
              <a:tailEnd type="stealth"/>
            </a:ln>
          </p:spPr>
          <p:style>
            <a:lnRef idx="1">
              <a:schemeClr val="accent1"/>
            </a:lnRef>
            <a:fillRef idx="0">
              <a:schemeClr val="accent1"/>
            </a:fillRef>
            <a:effectRef idx="0">
              <a:schemeClr val="accent1"/>
            </a:effectRef>
            <a:fontRef idx="minor">
              <a:schemeClr val="tx1"/>
            </a:fontRef>
          </p:style>
        </p:cxnSp>
      </p:grpSp>
      <p:sp>
        <p:nvSpPr>
          <p:cNvPr id="93" name="TextBox 8"/>
          <p:cNvSpPr txBox="1"/>
          <p:nvPr/>
        </p:nvSpPr>
        <p:spPr>
          <a:xfrm>
            <a:off x="16459200" y="5866291"/>
            <a:ext cx="16916398" cy="647810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Input WSI file: “CMU-1.ndpi” generated by a Hamamatsu scanner</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WSI viewers and their output images:</a:t>
            </a: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pPr marL="571500" indent="-571500" algn="just">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p:txBody>
      </p:sp>
      <p:sp>
        <p:nvSpPr>
          <p:cNvPr id="100" name="Oval 99"/>
          <p:cNvSpPr/>
          <p:nvPr/>
        </p:nvSpPr>
        <p:spPr>
          <a:xfrm>
            <a:off x="24839016" y="15087600"/>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Sedeen</a:t>
            </a:r>
            <a:endParaRPr lang="en-US" sz="2800" dirty="0"/>
          </a:p>
        </p:txBody>
      </p:sp>
      <p:sp>
        <p:nvSpPr>
          <p:cNvPr id="103" name="Oval 102"/>
          <p:cNvSpPr/>
          <p:nvPr/>
        </p:nvSpPr>
        <p:spPr>
          <a:xfrm>
            <a:off x="16992755" y="29762435"/>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QuPath</a:t>
            </a:r>
            <a:endParaRPr lang="en-US" sz="2800" dirty="0"/>
          </a:p>
        </p:txBody>
      </p:sp>
      <p:sp>
        <p:nvSpPr>
          <p:cNvPr id="104" name="Oval 103"/>
          <p:cNvSpPr/>
          <p:nvPr/>
        </p:nvSpPr>
        <p:spPr>
          <a:xfrm>
            <a:off x="24938695" y="22965973"/>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NDP</a:t>
            </a:r>
          </a:p>
        </p:txBody>
      </p:sp>
      <p:sp>
        <p:nvSpPr>
          <p:cNvPr id="105" name="Oval 104"/>
          <p:cNvSpPr/>
          <p:nvPr/>
        </p:nvSpPr>
        <p:spPr>
          <a:xfrm>
            <a:off x="33513372" y="29320036"/>
            <a:ext cx="1806322"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ASAP</a:t>
            </a:r>
          </a:p>
        </p:txBody>
      </p:sp>
      <p:pic>
        <p:nvPicPr>
          <p:cNvPr id="107" name="Picture 106"/>
          <p:cNvPicPr>
            <a:picLocks noChangeAspect="1"/>
          </p:cNvPicPr>
          <p:nvPr/>
        </p:nvPicPr>
        <p:blipFill rotWithShape="1">
          <a:blip r:embed="rId2" cstate="print">
            <a:extLst>
              <a:ext uri="{28A0092B-C50C-407E-A947-70E740481C1C}">
                <a14:useLocalDpi xmlns:a14="http://schemas.microsoft.com/office/drawing/2010/main" val="0"/>
              </a:ext>
            </a:extLst>
          </a:blip>
          <a:srcRect l="37182" t="2941" r="36755" b="55889"/>
          <a:stretch/>
        </p:blipFill>
        <p:spPr>
          <a:xfrm>
            <a:off x="16459200" y="17693311"/>
            <a:ext cx="5375791" cy="5604228"/>
          </a:xfrm>
          <a:prstGeom prst="rect">
            <a:avLst/>
          </a:prstGeom>
        </p:spPr>
      </p:pic>
      <p:pic>
        <p:nvPicPr>
          <p:cNvPr id="109" name="Picture 108"/>
          <p:cNvPicPr>
            <a:picLocks noChangeAspect="1"/>
          </p:cNvPicPr>
          <p:nvPr/>
        </p:nvPicPr>
        <p:blipFill rotWithShape="1">
          <a:blip r:embed="rId2" cstate="print">
            <a:extLst>
              <a:ext uri="{28A0092B-C50C-407E-A947-70E740481C1C}">
                <a14:useLocalDpi xmlns:a14="http://schemas.microsoft.com/office/drawing/2010/main" val="0"/>
              </a:ext>
            </a:extLst>
          </a:blip>
          <a:srcRect l="10778" t="48460" r="63863" b="9989"/>
          <a:stretch/>
        </p:blipFill>
        <p:spPr>
          <a:xfrm>
            <a:off x="29855573" y="17504125"/>
            <a:ext cx="5230430" cy="5656083"/>
          </a:xfrm>
          <a:prstGeom prst="rect">
            <a:avLst/>
          </a:prstGeom>
        </p:spPr>
      </p:pic>
      <p:cxnSp>
        <p:nvCxnSpPr>
          <p:cNvPr id="1027" name="Straight Arrow Connector 1026"/>
          <p:cNvCxnSpPr>
            <a:stCxn id="104" idx="5"/>
            <a:endCxn id="105" idx="2"/>
          </p:cNvCxnSpPr>
          <p:nvPr/>
        </p:nvCxnSpPr>
        <p:spPr>
          <a:xfrm>
            <a:off x="26480487" y="24136707"/>
            <a:ext cx="7032885"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04" idx="3"/>
          </p:cNvCxnSpPr>
          <p:nvPr/>
        </p:nvCxnSpPr>
        <p:spPr>
          <a:xfrm flipH="1">
            <a:off x="18534547" y="24136707"/>
            <a:ext cx="6668678" cy="58691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0" idx="4"/>
            <a:endCxn id="104" idx="0"/>
          </p:cNvCxnSpPr>
          <p:nvPr/>
        </p:nvCxnSpPr>
        <p:spPr>
          <a:xfrm>
            <a:off x="25742177" y="16459200"/>
            <a:ext cx="99679" cy="650677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2" cstate="print">
            <a:extLst>
              <a:ext uri="{28A0092B-C50C-407E-A947-70E740481C1C}">
                <a14:useLocalDpi xmlns:a14="http://schemas.microsoft.com/office/drawing/2010/main" val="0"/>
              </a:ext>
            </a:extLst>
          </a:blip>
          <a:srcRect l="64283" t="49118" r="10691" b="9989"/>
          <a:stretch/>
        </p:blipFill>
        <p:spPr>
          <a:xfrm>
            <a:off x="23260958" y="16870680"/>
            <a:ext cx="5161797" cy="5566521"/>
          </a:xfrm>
          <a:prstGeom prst="rect">
            <a:avLst/>
          </a:prstGeom>
        </p:spPr>
      </p:pic>
      <p:pic>
        <p:nvPicPr>
          <p:cNvPr id="110" name="Picture 109"/>
          <p:cNvPicPr>
            <a:picLocks noChangeAspect="1"/>
          </p:cNvPicPr>
          <p:nvPr/>
        </p:nvPicPr>
        <p:blipFill rotWithShape="1">
          <a:blip r:embed="rId2" cstate="print">
            <a:extLst>
              <a:ext uri="{28A0092B-C50C-407E-A947-70E740481C1C}">
                <a14:useLocalDpi xmlns:a14="http://schemas.microsoft.com/office/drawing/2010/main" val="0"/>
              </a:ext>
            </a:extLst>
          </a:blip>
          <a:srcRect l="37504" t="47749" r="37712" b="9989"/>
          <a:stretch/>
        </p:blipFill>
        <p:spPr>
          <a:xfrm>
            <a:off x="27508355" y="23871944"/>
            <a:ext cx="5111702" cy="5752936"/>
          </a:xfrm>
          <a:prstGeom prst="rect">
            <a:avLst/>
          </a:prstGeom>
        </p:spPr>
      </p:pic>
      <p:pic>
        <p:nvPicPr>
          <p:cNvPr id="108" name="Picture 107"/>
          <p:cNvPicPr>
            <a:picLocks noChangeAspect="1"/>
          </p:cNvPicPr>
          <p:nvPr/>
        </p:nvPicPr>
        <p:blipFill rotWithShape="1">
          <a:blip r:embed="rId2" cstate="print">
            <a:extLst>
              <a:ext uri="{28A0092B-C50C-407E-A947-70E740481C1C}">
                <a14:useLocalDpi xmlns:a14="http://schemas.microsoft.com/office/drawing/2010/main" val="0"/>
              </a:ext>
            </a:extLst>
          </a:blip>
          <a:srcRect l="63914" t="2941" r="10691" b="56286"/>
          <a:stretch/>
        </p:blipFill>
        <p:spPr>
          <a:xfrm>
            <a:off x="19005477" y="24011064"/>
            <a:ext cx="5237885" cy="5550122"/>
          </a:xfrm>
          <a:prstGeom prst="rect">
            <a:avLst/>
          </a:prstGeom>
        </p:spPr>
      </p:pic>
      <p:pic>
        <p:nvPicPr>
          <p:cNvPr id="152" name="Picture 151"/>
          <p:cNvPicPr>
            <a:picLocks noChangeAspect="1"/>
          </p:cNvPicPr>
          <p:nvPr/>
        </p:nvPicPr>
        <p:blipFill rotWithShape="1">
          <a:blip r:embed="rId18" cstate="print">
            <a:extLst>
              <a:ext uri="{28A0092B-C50C-407E-A947-70E740481C1C}">
                <a14:useLocalDpi xmlns:a14="http://schemas.microsoft.com/office/drawing/2010/main" val="0"/>
              </a:ext>
            </a:extLst>
          </a:blip>
          <a:srcRect l="13036" t="62093" r="51960" b="9445"/>
          <a:stretch/>
        </p:blipFill>
        <p:spPr>
          <a:xfrm>
            <a:off x="27782601" y="27936990"/>
            <a:ext cx="1280307" cy="1366347"/>
          </a:xfrm>
          <a:prstGeom prst="rect">
            <a:avLst/>
          </a:prstGeom>
        </p:spPr>
      </p:pic>
      <p:pic>
        <p:nvPicPr>
          <p:cNvPr id="153" name="Picture 152"/>
          <p:cNvPicPr>
            <a:picLocks noChangeAspect="1"/>
          </p:cNvPicPr>
          <p:nvPr/>
        </p:nvPicPr>
        <p:blipFill rotWithShape="1">
          <a:blip r:embed="rId18" cstate="print">
            <a:extLst>
              <a:ext uri="{28A0092B-C50C-407E-A947-70E740481C1C}">
                <a14:useLocalDpi xmlns:a14="http://schemas.microsoft.com/office/drawing/2010/main" val="0"/>
              </a:ext>
            </a:extLst>
          </a:blip>
          <a:srcRect l="53047" t="31338" r="13170" b="39574"/>
          <a:stretch/>
        </p:blipFill>
        <p:spPr>
          <a:xfrm>
            <a:off x="30135946" y="21452038"/>
            <a:ext cx="1235647" cy="1396399"/>
          </a:xfrm>
          <a:prstGeom prst="rect">
            <a:avLst/>
          </a:prstGeom>
        </p:spPr>
      </p:pic>
      <p:pic>
        <p:nvPicPr>
          <p:cNvPr id="154" name="Picture 153"/>
          <p:cNvPicPr>
            <a:picLocks noChangeAspect="1"/>
          </p:cNvPicPr>
          <p:nvPr/>
        </p:nvPicPr>
        <p:blipFill rotWithShape="1">
          <a:blip r:embed="rId18" cstate="print">
            <a:extLst>
              <a:ext uri="{28A0092B-C50C-407E-A947-70E740481C1C}">
                <a14:useLocalDpi xmlns:a14="http://schemas.microsoft.com/office/drawing/2010/main" val="0"/>
              </a:ext>
            </a:extLst>
          </a:blip>
          <a:srcRect l="12701" t="31661" r="52136" b="38931"/>
          <a:stretch/>
        </p:blipFill>
        <p:spPr>
          <a:xfrm>
            <a:off x="19451345" y="27952504"/>
            <a:ext cx="1286122" cy="1411761"/>
          </a:xfrm>
          <a:prstGeom prst="rect">
            <a:avLst/>
          </a:prstGeom>
        </p:spPr>
      </p:pic>
      <p:pic>
        <p:nvPicPr>
          <p:cNvPr id="155" name="Picture 154"/>
          <p:cNvPicPr>
            <a:picLocks noChangeAspect="1"/>
          </p:cNvPicPr>
          <p:nvPr/>
        </p:nvPicPr>
        <p:blipFill rotWithShape="1">
          <a:blip r:embed="rId18" cstate="print">
            <a:extLst>
              <a:ext uri="{28A0092B-C50C-407E-A947-70E740481C1C}">
                <a14:useLocalDpi xmlns:a14="http://schemas.microsoft.com/office/drawing/2010/main" val="0"/>
              </a:ext>
            </a:extLst>
          </a:blip>
          <a:srcRect l="52626" t="2064" r="13171" b="68662"/>
          <a:stretch/>
        </p:blipFill>
        <p:spPr>
          <a:xfrm>
            <a:off x="16913160" y="21560645"/>
            <a:ext cx="1251009" cy="1405328"/>
          </a:xfrm>
          <a:prstGeom prst="rect">
            <a:avLst/>
          </a:prstGeom>
        </p:spPr>
      </p:pic>
      <p:pic>
        <p:nvPicPr>
          <p:cNvPr id="156" name="Picture 155"/>
          <p:cNvPicPr>
            <a:picLocks noChangeAspect="1"/>
          </p:cNvPicPr>
          <p:nvPr/>
        </p:nvPicPr>
        <p:blipFill rotWithShape="1">
          <a:blip r:embed="rId19" cstate="print">
            <a:extLst>
              <a:ext uri="{28A0092B-C50C-407E-A947-70E740481C1C}">
                <a14:useLocalDpi xmlns:a14="http://schemas.microsoft.com/office/drawing/2010/main" val="0"/>
              </a:ext>
            </a:extLst>
          </a:blip>
          <a:srcRect l="13808" t="2064" r="49727" b="68351"/>
          <a:stretch/>
        </p:blipFill>
        <p:spPr>
          <a:xfrm>
            <a:off x="23767712" y="33616634"/>
            <a:ext cx="1333744" cy="1420258"/>
          </a:xfrm>
          <a:prstGeom prst="rect">
            <a:avLst/>
          </a:prstGeom>
        </p:spPr>
      </p:pic>
      <p:pic>
        <p:nvPicPr>
          <p:cNvPr id="13" name="Picture 12"/>
          <p:cNvPicPr>
            <a:picLocks noChangeAspect="1"/>
          </p:cNvPicPr>
          <p:nvPr/>
        </p:nvPicPr>
        <p:blipFill rotWithShape="1">
          <a:blip r:embed="rId18" cstate="print">
            <a:extLst>
              <a:ext uri="{28A0092B-C50C-407E-A947-70E740481C1C}">
                <a14:useLocalDpi xmlns:a14="http://schemas.microsoft.com/office/drawing/2010/main" val="0"/>
              </a:ext>
            </a:extLst>
          </a:blip>
          <a:srcRect l="51799" t="61271" r="13170" b="9165"/>
          <a:stretch/>
        </p:blipFill>
        <p:spPr>
          <a:xfrm>
            <a:off x="23580743" y="20598776"/>
            <a:ext cx="1281294" cy="1419250"/>
          </a:xfrm>
          <a:prstGeom prst="rect">
            <a:avLst/>
          </a:prstGeom>
        </p:spPr>
      </p:pic>
      <p:sp>
        <p:nvSpPr>
          <p:cNvPr id="157" name="TextBox 8"/>
          <p:cNvSpPr txBox="1"/>
          <p:nvPr/>
        </p:nvSpPr>
        <p:spPr>
          <a:xfrm>
            <a:off x="16524316" y="14630400"/>
            <a:ext cx="8897193" cy="155368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Four images: 6 pairs to compare</a:t>
            </a:r>
          </a:p>
          <a:p>
            <a:pPr marL="571500" indent="-571500" algn="just">
              <a:buFont typeface="Arial" panose="020B0604020202020204" pitchFamily="34" charset="0"/>
              <a:buChar char="•"/>
            </a:pPr>
            <a:r>
              <a:rPr lang="en-US" sz="3600" dirty="0" err="1">
                <a:latin typeface="Helvetica" panose="020B0604020202020204" pitchFamily="34" charset="0"/>
                <a:cs typeface="Helvetica" panose="020B0604020202020204" pitchFamily="34" charset="0"/>
              </a:rPr>
              <a:t>Heatmaps</a:t>
            </a:r>
            <a:r>
              <a:rPr lang="en-US" sz="3600" dirty="0">
                <a:latin typeface="Helvetica" panose="020B0604020202020204" pitchFamily="34" charset="0"/>
                <a:cs typeface="Helvetica" panose="020B0604020202020204" pitchFamily="34" charset="0"/>
              </a:rPr>
              <a:t> show </a:t>
            </a:r>
            <a:r>
              <a:rPr lang="en-US" sz="3600" dirty="0" err="1">
                <a:latin typeface="Helvetica" panose="020B0604020202020204" pitchFamily="34" charset="0"/>
                <a:cs typeface="Helvetica" panose="020B0604020202020204" pitchFamily="34" charset="0"/>
              </a:rPr>
              <a:t>dE</a:t>
            </a:r>
            <a:r>
              <a:rPr lang="en-US" sz="3600" dirty="0">
                <a:latin typeface="Helvetica" panose="020B0604020202020204" pitchFamily="34" charset="0"/>
                <a:cs typeface="Helvetica" panose="020B0604020202020204" pitchFamily="34" charset="0"/>
              </a:rPr>
              <a:t> for each pixel</a:t>
            </a:r>
            <a:endParaRPr lang="en-US" sz="3200" dirty="0">
              <a:latin typeface="Helvetica" panose="020B0604020202020204" pitchFamily="34" charset="0"/>
              <a:cs typeface="Helvetica" panose="020B0604020202020204" pitchFamily="34" charset="0"/>
            </a:endParaRPr>
          </a:p>
        </p:txBody>
      </p:sp>
      <p:sp>
        <p:nvSpPr>
          <p:cNvPr id="158" name="TextBox 8"/>
          <p:cNvSpPr txBox="1"/>
          <p:nvPr/>
        </p:nvSpPr>
        <p:spPr>
          <a:xfrm>
            <a:off x="28409474" y="14487360"/>
            <a:ext cx="6696294" cy="210768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Mean and </a:t>
            </a:r>
            <a:r>
              <a:rPr lang="en-US" sz="3600" dirty="0" err="1">
                <a:latin typeface="Helvetica" panose="020B0604020202020204" pitchFamily="34" charset="0"/>
                <a:cs typeface="Helvetica" panose="020B0604020202020204" pitchFamily="34" charset="0"/>
              </a:rPr>
              <a:t>std</a:t>
            </a:r>
            <a:r>
              <a:rPr lang="en-US" sz="3600" dirty="0">
                <a:latin typeface="Helvetica" panose="020B0604020202020204" pitchFamily="34" charset="0"/>
                <a:cs typeface="Helvetica" panose="020B0604020202020204" pitchFamily="34" charset="0"/>
              </a:rPr>
              <a:t> shown in title</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Histogram shown in inset</a:t>
            </a:r>
          </a:p>
          <a:p>
            <a:pPr marL="571500" indent="-571500" algn="just">
              <a:buFont typeface="Arial" panose="020B0604020202020204" pitchFamily="34" charset="0"/>
              <a:buChar char="•"/>
            </a:pPr>
            <a:r>
              <a:rPr lang="en-US" sz="3600" dirty="0">
                <a:latin typeface="Helvetica" panose="020B0604020202020204" pitchFamily="34" charset="0"/>
                <a:cs typeface="Helvetica" panose="020B0604020202020204" pitchFamily="34" charset="0"/>
              </a:rPr>
              <a:t>Boxplot shown on right</a:t>
            </a:r>
            <a:endParaRPr lang="en-US" sz="3200" dirty="0">
              <a:latin typeface="Helvetica" panose="020B0604020202020204" pitchFamily="34" charset="0"/>
              <a:cs typeface="Helvetica" panose="020B0604020202020204" pitchFamily="34" charset="0"/>
            </a:endParaRPr>
          </a:p>
        </p:txBody>
      </p:sp>
      <p:sp>
        <p:nvSpPr>
          <p:cNvPr id="159" name="Rectangle 158"/>
          <p:cNvSpPr/>
          <p:nvPr/>
        </p:nvSpPr>
        <p:spPr>
          <a:xfrm>
            <a:off x="914399" y="9052560"/>
            <a:ext cx="14496393"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60" name="Rectangle 159"/>
          <p:cNvSpPr/>
          <p:nvPr/>
        </p:nvSpPr>
        <p:spPr>
          <a:xfrm>
            <a:off x="914402" y="20848320"/>
            <a:ext cx="1449639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1038" name="TextBox 1037"/>
          <p:cNvSpPr txBox="1"/>
          <p:nvPr/>
        </p:nvSpPr>
        <p:spPr>
          <a:xfrm>
            <a:off x="1095274" y="32159536"/>
            <a:ext cx="1182414" cy="523220"/>
          </a:xfrm>
          <a:prstGeom prst="rect">
            <a:avLst/>
          </a:prstGeom>
          <a:noFill/>
          <a:ln>
            <a:noFill/>
          </a:ln>
        </p:spPr>
        <p:txBody>
          <a:bodyPr wrap="square" rtlCol="0">
            <a:spAutoFit/>
          </a:bodyPr>
          <a:lstStyle/>
          <a:p>
            <a:pPr algn="ctr"/>
            <a:r>
              <a:rPr lang="en-US" sz="2800" dirty="0"/>
              <a:t>WSI</a:t>
            </a:r>
          </a:p>
        </p:txBody>
      </p:sp>
      <p:sp>
        <p:nvSpPr>
          <p:cNvPr id="164" name="TextBox 163"/>
          <p:cNvSpPr txBox="1"/>
          <p:nvPr/>
        </p:nvSpPr>
        <p:spPr>
          <a:xfrm>
            <a:off x="4166492" y="32944015"/>
            <a:ext cx="2096814" cy="954107"/>
          </a:xfrm>
          <a:prstGeom prst="rect">
            <a:avLst/>
          </a:prstGeom>
          <a:noFill/>
          <a:ln>
            <a:solidFill>
              <a:schemeClr val="tx1"/>
            </a:solidFill>
          </a:ln>
        </p:spPr>
        <p:txBody>
          <a:bodyPr wrap="square" rtlCol="0">
            <a:spAutoFit/>
          </a:bodyPr>
          <a:lstStyle/>
          <a:p>
            <a:pPr algn="ctr"/>
            <a:r>
              <a:rPr lang="en-US" sz="2800" dirty="0"/>
              <a:t>Reference Viewer</a:t>
            </a:r>
          </a:p>
        </p:txBody>
      </p:sp>
      <p:sp>
        <p:nvSpPr>
          <p:cNvPr id="165" name="TextBox 164"/>
          <p:cNvSpPr txBox="1"/>
          <p:nvPr/>
        </p:nvSpPr>
        <p:spPr>
          <a:xfrm>
            <a:off x="4166492" y="31136942"/>
            <a:ext cx="2096814" cy="954107"/>
          </a:xfrm>
          <a:prstGeom prst="rect">
            <a:avLst/>
          </a:prstGeom>
          <a:solidFill>
            <a:schemeClr val="bg1"/>
          </a:solidFill>
          <a:ln>
            <a:solidFill>
              <a:schemeClr val="tx1"/>
            </a:solidFill>
          </a:ln>
        </p:spPr>
        <p:txBody>
          <a:bodyPr wrap="square" rtlCol="0">
            <a:spAutoFit/>
          </a:bodyPr>
          <a:lstStyle/>
          <a:p>
            <a:pPr algn="ctr"/>
            <a:r>
              <a:rPr lang="en-US" sz="2800" dirty="0"/>
              <a:t>3</a:t>
            </a:r>
            <a:r>
              <a:rPr lang="en-US" sz="2800" baseline="30000" dirty="0"/>
              <a:t>rd</a:t>
            </a:r>
            <a:r>
              <a:rPr lang="en-US" sz="2800" dirty="0"/>
              <a:t>-party Viewer</a:t>
            </a:r>
          </a:p>
        </p:txBody>
      </p:sp>
      <p:sp>
        <p:nvSpPr>
          <p:cNvPr id="167" name="TextBox 166"/>
          <p:cNvSpPr txBox="1"/>
          <p:nvPr/>
        </p:nvSpPr>
        <p:spPr>
          <a:xfrm>
            <a:off x="4166492" y="29246090"/>
            <a:ext cx="2096814" cy="954107"/>
          </a:xfrm>
          <a:prstGeom prst="rect">
            <a:avLst/>
          </a:prstGeom>
          <a:noFill/>
          <a:ln>
            <a:solidFill>
              <a:schemeClr val="tx1"/>
            </a:solidFill>
          </a:ln>
        </p:spPr>
        <p:txBody>
          <a:bodyPr wrap="square" rtlCol="0">
            <a:spAutoFit/>
          </a:bodyPr>
          <a:lstStyle/>
          <a:p>
            <a:pPr algn="ctr"/>
            <a:r>
              <a:rPr lang="en-US" sz="2800" dirty="0" err="1"/>
              <a:t>AutoHotKey</a:t>
            </a:r>
            <a:endParaRPr lang="en-US" sz="2800" dirty="0"/>
          </a:p>
          <a:p>
            <a:pPr algn="ctr"/>
            <a:r>
              <a:rPr lang="en-US" sz="2800" dirty="0"/>
              <a:t>Script</a:t>
            </a:r>
          </a:p>
        </p:txBody>
      </p:sp>
      <p:cxnSp>
        <p:nvCxnSpPr>
          <p:cNvPr id="1041" name="Straight Arrow Connector 1040"/>
          <p:cNvCxnSpPr>
            <a:stCxn id="1038" idx="3"/>
            <a:endCxn id="165" idx="1"/>
          </p:cNvCxnSpPr>
          <p:nvPr/>
        </p:nvCxnSpPr>
        <p:spPr>
          <a:xfrm flipV="1">
            <a:off x="2277688" y="31613996"/>
            <a:ext cx="1888804" cy="8071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038" idx="3"/>
            <a:endCxn id="164" idx="1"/>
          </p:cNvCxnSpPr>
          <p:nvPr/>
        </p:nvCxnSpPr>
        <p:spPr>
          <a:xfrm>
            <a:off x="2277688" y="32421146"/>
            <a:ext cx="1888804" cy="9999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5" idx="3"/>
          </p:cNvCxnSpPr>
          <p:nvPr/>
        </p:nvCxnSpPr>
        <p:spPr>
          <a:xfrm>
            <a:off x="6263306" y="31613996"/>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6290013" y="33421068"/>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 name="TextBox 1049"/>
          <p:cNvSpPr txBox="1"/>
          <p:nvPr/>
        </p:nvSpPr>
        <p:spPr>
          <a:xfrm rot="10800000">
            <a:off x="7764086" y="31097494"/>
            <a:ext cx="615553" cy="2833570"/>
          </a:xfrm>
          <a:prstGeom prst="rect">
            <a:avLst/>
          </a:prstGeom>
          <a:noFill/>
          <a:ln>
            <a:solidFill>
              <a:schemeClr val="tx1"/>
            </a:solidFill>
          </a:ln>
        </p:spPr>
        <p:txBody>
          <a:bodyPr vert="eaVert" wrap="square" rtlCol="0">
            <a:spAutoFit/>
          </a:bodyPr>
          <a:lstStyle/>
          <a:p>
            <a:pPr algn="ctr"/>
            <a:r>
              <a:rPr lang="en-US" sz="2800" dirty="0"/>
              <a:t>Screenshot</a:t>
            </a:r>
          </a:p>
        </p:txBody>
      </p:sp>
      <p:sp>
        <p:nvSpPr>
          <p:cNvPr id="184" name="TextBox 183"/>
          <p:cNvSpPr txBox="1"/>
          <p:nvPr/>
        </p:nvSpPr>
        <p:spPr>
          <a:xfrm rot="10800000">
            <a:off x="9891735" y="31097494"/>
            <a:ext cx="615553" cy="2833570"/>
          </a:xfrm>
          <a:prstGeom prst="rect">
            <a:avLst/>
          </a:prstGeom>
          <a:noFill/>
          <a:ln>
            <a:solidFill>
              <a:schemeClr val="tx1"/>
            </a:solidFill>
          </a:ln>
        </p:spPr>
        <p:txBody>
          <a:bodyPr vert="eaVert" wrap="square" rtlCol="0">
            <a:spAutoFit/>
          </a:bodyPr>
          <a:lstStyle/>
          <a:p>
            <a:pPr algn="ctr"/>
            <a:r>
              <a:rPr lang="en-US" sz="2800" dirty="0"/>
              <a:t>Registration</a:t>
            </a:r>
          </a:p>
        </p:txBody>
      </p:sp>
      <p:sp>
        <p:nvSpPr>
          <p:cNvPr id="185" name="TextBox 184"/>
          <p:cNvSpPr txBox="1"/>
          <p:nvPr/>
        </p:nvSpPr>
        <p:spPr>
          <a:xfrm rot="10800000">
            <a:off x="12025971" y="31031433"/>
            <a:ext cx="615553" cy="2833570"/>
          </a:xfrm>
          <a:prstGeom prst="rect">
            <a:avLst/>
          </a:prstGeom>
          <a:noFill/>
          <a:ln>
            <a:solidFill>
              <a:schemeClr val="tx1"/>
            </a:solidFill>
          </a:ln>
        </p:spPr>
        <p:txBody>
          <a:bodyPr vert="eaVert" wrap="square" rtlCol="0">
            <a:spAutoFit/>
          </a:bodyPr>
          <a:lstStyle/>
          <a:p>
            <a:pPr algn="ctr"/>
            <a:r>
              <a:rPr lang="en-US" sz="2800" dirty="0"/>
              <a:t>Color Difference</a:t>
            </a:r>
          </a:p>
        </p:txBody>
      </p:sp>
      <p:sp>
        <p:nvSpPr>
          <p:cNvPr id="186" name="TextBox 185"/>
          <p:cNvSpPr txBox="1"/>
          <p:nvPr/>
        </p:nvSpPr>
        <p:spPr>
          <a:xfrm>
            <a:off x="6392488" y="31121844"/>
            <a:ext cx="1182414" cy="523220"/>
          </a:xfrm>
          <a:prstGeom prst="rect">
            <a:avLst/>
          </a:prstGeom>
          <a:noFill/>
          <a:ln>
            <a:noFill/>
          </a:ln>
        </p:spPr>
        <p:txBody>
          <a:bodyPr wrap="square" rtlCol="0">
            <a:spAutoFit/>
          </a:bodyPr>
          <a:lstStyle/>
          <a:p>
            <a:pPr algn="ctr"/>
            <a:r>
              <a:rPr lang="en-US" sz="2800" dirty="0"/>
              <a:t>view</a:t>
            </a:r>
          </a:p>
        </p:txBody>
      </p:sp>
      <p:sp>
        <p:nvSpPr>
          <p:cNvPr id="190" name="TextBox 189"/>
          <p:cNvSpPr txBox="1"/>
          <p:nvPr/>
        </p:nvSpPr>
        <p:spPr>
          <a:xfrm>
            <a:off x="6392488" y="32950644"/>
            <a:ext cx="1182414" cy="523220"/>
          </a:xfrm>
          <a:prstGeom prst="rect">
            <a:avLst/>
          </a:prstGeom>
          <a:noFill/>
          <a:ln>
            <a:noFill/>
          </a:ln>
        </p:spPr>
        <p:txBody>
          <a:bodyPr wrap="square" rtlCol="0">
            <a:spAutoFit/>
          </a:bodyPr>
          <a:lstStyle/>
          <a:p>
            <a:pPr algn="ctr"/>
            <a:r>
              <a:rPr lang="en-US" sz="2800" dirty="0"/>
              <a:t>view*</a:t>
            </a:r>
          </a:p>
        </p:txBody>
      </p:sp>
      <p:cxnSp>
        <p:nvCxnSpPr>
          <p:cNvPr id="191" name="Straight Arrow Connector 190"/>
          <p:cNvCxnSpPr/>
          <p:nvPr/>
        </p:nvCxnSpPr>
        <p:spPr>
          <a:xfrm>
            <a:off x="8383124" y="31598694"/>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V="1">
            <a:off x="8409831" y="33405766"/>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512306" y="31106542"/>
            <a:ext cx="1182414" cy="523220"/>
          </a:xfrm>
          <a:prstGeom prst="rect">
            <a:avLst/>
          </a:prstGeom>
          <a:noFill/>
          <a:ln>
            <a:noFill/>
          </a:ln>
        </p:spPr>
        <p:txBody>
          <a:bodyPr wrap="square" rtlCol="0">
            <a:spAutoFit/>
          </a:bodyPr>
          <a:lstStyle/>
          <a:p>
            <a:pPr algn="ctr"/>
            <a:r>
              <a:rPr lang="en-US" sz="2800" dirty="0"/>
              <a:t>image</a:t>
            </a:r>
          </a:p>
        </p:txBody>
      </p:sp>
      <p:sp>
        <p:nvSpPr>
          <p:cNvPr id="194" name="TextBox 193"/>
          <p:cNvSpPr txBox="1"/>
          <p:nvPr/>
        </p:nvSpPr>
        <p:spPr>
          <a:xfrm>
            <a:off x="8461068" y="32935342"/>
            <a:ext cx="1371598" cy="523220"/>
          </a:xfrm>
          <a:prstGeom prst="rect">
            <a:avLst/>
          </a:prstGeom>
          <a:noFill/>
          <a:ln>
            <a:noFill/>
          </a:ln>
        </p:spPr>
        <p:txBody>
          <a:bodyPr wrap="square" rtlCol="0">
            <a:spAutoFit/>
          </a:bodyPr>
          <a:lstStyle/>
          <a:p>
            <a:pPr algn="ctr"/>
            <a:r>
              <a:rPr lang="en-US" sz="2800" dirty="0"/>
              <a:t>image*</a:t>
            </a:r>
          </a:p>
        </p:txBody>
      </p:sp>
      <p:cxnSp>
        <p:nvCxnSpPr>
          <p:cNvPr id="195" name="Straight Arrow Connector 194"/>
          <p:cNvCxnSpPr/>
          <p:nvPr/>
        </p:nvCxnSpPr>
        <p:spPr>
          <a:xfrm>
            <a:off x="10510585" y="31609375"/>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10537292" y="33416447"/>
            <a:ext cx="1474073" cy="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639767" y="31117223"/>
            <a:ext cx="1182414" cy="523220"/>
          </a:xfrm>
          <a:prstGeom prst="rect">
            <a:avLst/>
          </a:prstGeom>
          <a:noFill/>
          <a:ln>
            <a:noFill/>
          </a:ln>
        </p:spPr>
        <p:txBody>
          <a:bodyPr wrap="square" rtlCol="0">
            <a:spAutoFit/>
          </a:bodyPr>
          <a:lstStyle/>
          <a:p>
            <a:pPr algn="ctr"/>
            <a:r>
              <a:rPr lang="en-US" sz="2800" dirty="0"/>
              <a:t>image</a:t>
            </a:r>
          </a:p>
        </p:txBody>
      </p:sp>
      <p:sp>
        <p:nvSpPr>
          <p:cNvPr id="198" name="TextBox 197"/>
          <p:cNvSpPr txBox="1"/>
          <p:nvPr/>
        </p:nvSpPr>
        <p:spPr>
          <a:xfrm>
            <a:off x="10588529" y="32946023"/>
            <a:ext cx="1371598" cy="523220"/>
          </a:xfrm>
          <a:prstGeom prst="rect">
            <a:avLst/>
          </a:prstGeom>
          <a:noFill/>
          <a:ln>
            <a:noFill/>
          </a:ln>
        </p:spPr>
        <p:txBody>
          <a:bodyPr wrap="square" rtlCol="0">
            <a:spAutoFit/>
          </a:bodyPr>
          <a:lstStyle/>
          <a:p>
            <a:pPr algn="ctr"/>
            <a:r>
              <a:rPr lang="en-US" sz="2800" dirty="0"/>
              <a:t>image*</a:t>
            </a:r>
          </a:p>
        </p:txBody>
      </p:sp>
      <p:cxnSp>
        <p:nvCxnSpPr>
          <p:cNvPr id="199" name="Straight Arrow Connector 198"/>
          <p:cNvCxnSpPr/>
          <p:nvPr/>
        </p:nvCxnSpPr>
        <p:spPr>
          <a:xfrm>
            <a:off x="12641524" y="32448218"/>
            <a:ext cx="150078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2668228" y="30891540"/>
            <a:ext cx="1821381" cy="1569660"/>
          </a:xfrm>
          <a:prstGeom prst="rect">
            <a:avLst/>
          </a:prstGeom>
          <a:noFill/>
          <a:ln>
            <a:noFill/>
          </a:ln>
        </p:spPr>
        <p:txBody>
          <a:bodyPr wrap="square" rtlCol="0">
            <a:spAutoFit/>
          </a:bodyPr>
          <a:lstStyle/>
          <a:p>
            <a:pPr algn="ctr"/>
            <a:r>
              <a:rPr lang="en-US" sz="2400" dirty="0"/>
              <a:t>∆E, heatmap,</a:t>
            </a:r>
          </a:p>
          <a:p>
            <a:pPr algn="ctr"/>
            <a:r>
              <a:rPr lang="en-US" sz="2400" dirty="0"/>
              <a:t>histogram, boxplot</a:t>
            </a:r>
          </a:p>
        </p:txBody>
      </p:sp>
      <p:cxnSp>
        <p:nvCxnSpPr>
          <p:cNvPr id="1055" name="Elbow Connector 1054"/>
          <p:cNvCxnSpPr>
            <a:stCxn id="184" idx="2"/>
            <a:endCxn id="167" idx="3"/>
          </p:cNvCxnSpPr>
          <p:nvPr/>
        </p:nvCxnSpPr>
        <p:spPr>
          <a:xfrm rot="16200000" flipV="1">
            <a:off x="7544234" y="28442216"/>
            <a:ext cx="1374350" cy="393620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200709" y="29293044"/>
            <a:ext cx="2998801" cy="523220"/>
          </a:xfrm>
          <a:prstGeom prst="rect">
            <a:avLst/>
          </a:prstGeom>
          <a:noFill/>
          <a:ln>
            <a:noFill/>
          </a:ln>
        </p:spPr>
        <p:txBody>
          <a:bodyPr wrap="square" rtlCol="0">
            <a:spAutoFit/>
          </a:bodyPr>
          <a:lstStyle/>
          <a:p>
            <a:pPr algn="ctr"/>
            <a:r>
              <a:rPr lang="en-US" sz="2800" dirty="0"/>
              <a:t>registration error</a:t>
            </a:r>
          </a:p>
        </p:txBody>
      </p:sp>
      <p:cxnSp>
        <p:nvCxnSpPr>
          <p:cNvPr id="204" name="Straight Arrow Connector 203"/>
          <p:cNvCxnSpPr/>
          <p:nvPr/>
        </p:nvCxnSpPr>
        <p:spPr>
          <a:xfrm>
            <a:off x="4563688" y="30200197"/>
            <a:ext cx="0" cy="936745"/>
          </a:xfrm>
          <a:prstGeom prst="straightConnector1">
            <a:avLst/>
          </a:prstGeom>
          <a:ln>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563688" y="30273464"/>
            <a:ext cx="2286000" cy="523220"/>
          </a:xfrm>
          <a:prstGeom prst="rect">
            <a:avLst/>
          </a:prstGeom>
          <a:noFill/>
          <a:ln>
            <a:noFill/>
          </a:ln>
        </p:spPr>
        <p:txBody>
          <a:bodyPr wrap="square" rtlCol="0">
            <a:spAutoFit/>
          </a:bodyPr>
          <a:lstStyle/>
          <a:p>
            <a:r>
              <a:rPr lang="en-US" sz="2800" dirty="0"/>
              <a:t>zoom/pan</a:t>
            </a:r>
          </a:p>
        </p:txBody>
      </p:sp>
      <p:sp>
        <p:nvSpPr>
          <p:cNvPr id="210" name="Text Box 34"/>
          <p:cNvSpPr txBox="1">
            <a:spLocks noChangeArrowheads="1"/>
          </p:cNvSpPr>
          <p:nvPr/>
        </p:nvSpPr>
        <p:spPr bwMode="auto">
          <a:xfrm>
            <a:off x="361188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latin typeface="Helvetica" panose="020B0604020202020204" pitchFamily="34" charset="0"/>
                <a:cs typeface="Helvetica" panose="020B0604020202020204" pitchFamily="34" charset="0"/>
              </a:rPr>
              <a:t>CONCLUSIONS</a:t>
            </a:r>
          </a:p>
        </p:txBody>
      </p:sp>
      <p:sp>
        <p:nvSpPr>
          <p:cNvPr id="211" name="Rectangle 210"/>
          <p:cNvSpPr/>
          <p:nvPr/>
        </p:nvSpPr>
        <p:spPr>
          <a:xfrm>
            <a:off x="361188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
        <p:nvSpPr>
          <p:cNvPr id="212" name="TextBox 211"/>
          <p:cNvSpPr txBox="1"/>
          <p:nvPr/>
        </p:nvSpPr>
        <p:spPr>
          <a:xfrm>
            <a:off x="36118800" y="20574000"/>
            <a:ext cx="11887200" cy="6539664"/>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3600" b="0" dirty="0">
                <a:latin typeface="Helvetica" panose="020B0604020202020204" pitchFamily="34" charset="0"/>
                <a:cs typeface="Helvetica" panose="020B0604020202020204" pitchFamily="34" charset="0"/>
              </a:rPr>
              <a:t>For the same input file, four different WSI viewers generated four different images. It demonstrates the fallacy that any WSI viewer can reproduce digital images identically. The concept of interoperability between WSI components needs to be revisited to include image integrity on the pixel level. Before WSI file format is standardized, third-party viewer vendors should work with the scanner manufacturer instead of relying on untested free libraries. Adequate bench testing data are needed for 510(k) WSI viewer submissions.  </a:t>
            </a:r>
          </a:p>
        </p:txBody>
      </p:sp>
      <p:sp>
        <p:nvSpPr>
          <p:cNvPr id="123" name="TextBox 122">
            <a:extLst>
              <a:ext uri="{FF2B5EF4-FFF2-40B4-BE49-F238E27FC236}">
                <a16:creationId xmlns:a16="http://schemas.microsoft.com/office/drawing/2014/main" xmlns="" id="{1A01DA90-DE82-49EA-AC02-C40ADCBBEFF3}"/>
              </a:ext>
            </a:extLst>
          </p:cNvPr>
          <p:cNvSpPr txBox="1"/>
          <p:nvPr/>
        </p:nvSpPr>
        <p:spPr>
          <a:xfrm>
            <a:off x="36213009" y="27513520"/>
            <a:ext cx="12344400" cy="266168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sources of </a:t>
            </a:r>
            <a:r>
              <a:rPr lang="en-US" sz="3600" dirty="0">
                <a:latin typeface="Helvetica" panose="020B0604020202020204" pitchFamily="34" charset="0"/>
                <a:cs typeface="Helvetica" panose="020B0604020202020204" pitchFamily="34" charset="0"/>
              </a:rPr>
              <a:t>∆</a:t>
            </a:r>
            <a:r>
              <a:rPr lang="en-US" sz="3600" b="0" dirty="0">
                <a:latin typeface="Helvetica" panose="020B0604020202020204" pitchFamily="34" charset="0"/>
                <a:cs typeface="Helvetica" panose="020B0604020202020204" pitchFamily="34" charset="0"/>
              </a:rPr>
              <a:t>E (color profile? JPEG?)</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Repeat experiments for cleared devices (Philips, Leica)</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Develop bench test methods (software, hardware)</a:t>
            </a:r>
          </a:p>
          <a:p>
            <a:pPr marL="571500" indent="-571500" algn="just">
              <a:buFont typeface="Arial" panose="020B0604020202020204" pitchFamily="34" charset="0"/>
              <a:buChar char="•"/>
            </a:pPr>
            <a:r>
              <a:rPr lang="en-US" sz="3600" b="0" dirty="0">
                <a:latin typeface="Helvetica" panose="020B0604020202020204" pitchFamily="34" charset="0"/>
                <a:cs typeface="Helvetica" panose="020B0604020202020204" pitchFamily="34" charset="0"/>
              </a:rPr>
              <a:t>Determine acceptable criteria</a:t>
            </a:r>
          </a:p>
        </p:txBody>
      </p:sp>
      <p:sp>
        <p:nvSpPr>
          <p:cNvPr id="124" name="Text Box 34">
            <a:extLst>
              <a:ext uri="{FF2B5EF4-FFF2-40B4-BE49-F238E27FC236}">
                <a16:creationId xmlns:a16="http://schemas.microsoft.com/office/drawing/2014/main" xmlns="" id="{E2E30B1A-923A-40A7-9724-CDE0468B2474}"/>
              </a:ext>
            </a:extLst>
          </p:cNvPr>
          <p:cNvSpPr txBox="1">
            <a:spLocks noChangeArrowheads="1"/>
          </p:cNvSpPr>
          <p:nvPr/>
        </p:nvSpPr>
        <p:spPr bwMode="auto">
          <a:xfrm>
            <a:off x="36213009" y="26695918"/>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latin typeface="Helvetica" panose="020B0604020202020204" pitchFamily="34" charset="0"/>
                <a:cs typeface="Helvetica" panose="020B0604020202020204" pitchFamily="34" charset="0"/>
              </a:rPr>
              <a:t>FUTURE WORK</a:t>
            </a:r>
            <a:endParaRPr lang="en-US" sz="4000" dirty="0">
              <a:effectLst/>
              <a:latin typeface="Helvetica" panose="020B0604020202020204" pitchFamily="34" charset="0"/>
              <a:cs typeface="Helvetica" panose="020B0604020202020204" pitchFamily="34" charset="0"/>
            </a:endParaRPr>
          </a:p>
        </p:txBody>
      </p:sp>
      <p:sp>
        <p:nvSpPr>
          <p:cNvPr id="126" name="Rectangle 125">
            <a:extLst>
              <a:ext uri="{FF2B5EF4-FFF2-40B4-BE49-F238E27FC236}">
                <a16:creationId xmlns:a16="http://schemas.microsoft.com/office/drawing/2014/main" xmlns="" id="{9EAD9CC7-8E13-4436-B1B8-6C46904C5F31}"/>
              </a:ext>
            </a:extLst>
          </p:cNvPr>
          <p:cNvSpPr/>
          <p:nvPr/>
        </p:nvSpPr>
        <p:spPr>
          <a:xfrm>
            <a:off x="36213009" y="27583418"/>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dirty="0">
              <a:solidFill>
                <a:srgbClr val="0070C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9360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1635</TotalTime>
  <Words>584</Words>
  <Application>Microsoft Office PowerPoint</Application>
  <PresentationFormat>Custom</PresentationFormat>
  <Paragraphs>92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wcc</cp:lastModifiedBy>
  <cp:revision>140</cp:revision>
  <dcterms:created xsi:type="dcterms:W3CDTF">2019-07-22T15:20:59Z</dcterms:created>
  <dcterms:modified xsi:type="dcterms:W3CDTF">2019-08-06T14:24:21Z</dcterms:modified>
</cp:coreProperties>
</file>